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9" r:id="rId2"/>
    <p:sldId id="267" r:id="rId3"/>
    <p:sldId id="260" r:id="rId4"/>
    <p:sldId id="263" r:id="rId5"/>
    <p:sldId id="270" r:id="rId6"/>
    <p:sldId id="262" r:id="rId7"/>
    <p:sldId id="268" r:id="rId8"/>
    <p:sldId id="269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10" userDrawn="1">
          <p15:clr>
            <a:srgbClr val="A4A3A4"/>
          </p15:clr>
        </p15:guide>
        <p15:guide id="2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3897C7"/>
    <a:srgbClr val="5E6367"/>
    <a:srgbClr val="535759"/>
    <a:srgbClr val="434D4E"/>
    <a:srgbClr val="3F4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636" y="78"/>
      </p:cViewPr>
      <p:guideLst>
        <p:guide pos="71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B02F-2EFA-4FAD-AC3D-8F7528CECFE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22C8F-D2CF-4871-A4EB-B9EE7BE38A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431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22C8F-D2CF-4871-A4EB-B9EE7BE38A5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44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390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06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73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36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47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843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342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698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50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74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309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C734-6052-429C-87C6-E89D5AA75BC3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B8CF3-BFD6-42EC-BBFF-FC287B5BA8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568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AE759EE-93D2-4D7A-BDF8-AC28E10BAB7F}"/>
              </a:ext>
            </a:extLst>
          </p:cNvPr>
          <p:cNvSpPr>
            <a:spLocks noChangeAspect="1"/>
          </p:cNvSpPr>
          <p:nvPr/>
        </p:nvSpPr>
        <p:spPr>
          <a:xfrm>
            <a:off x="0" y="-580256"/>
            <a:ext cx="12192000" cy="7438256"/>
          </a:xfrm>
          <a:custGeom>
            <a:avLst/>
            <a:gdLst>
              <a:gd name="connsiteX0" fmla="*/ 0 w 12192000"/>
              <a:gd name="connsiteY0" fmla="*/ 0 h 7438256"/>
              <a:gd name="connsiteX1" fmla="*/ 12192000 w 12192000"/>
              <a:gd name="connsiteY1" fmla="*/ 0 h 7438256"/>
              <a:gd name="connsiteX2" fmla="*/ 12192000 w 12192000"/>
              <a:gd name="connsiteY2" fmla="*/ 7438256 h 7438256"/>
              <a:gd name="connsiteX3" fmla="*/ 0 w 12192000"/>
              <a:gd name="connsiteY3" fmla="*/ 7438256 h 743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438256">
                <a:moveTo>
                  <a:pt x="0" y="0"/>
                </a:moveTo>
                <a:lnTo>
                  <a:pt x="12192000" y="0"/>
                </a:lnTo>
                <a:lnTo>
                  <a:pt x="12192000" y="7438256"/>
                </a:lnTo>
                <a:lnTo>
                  <a:pt x="0" y="7438256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B53D31-48B4-40C6-9434-B4D90A850D2F}"/>
              </a:ext>
            </a:extLst>
          </p:cNvPr>
          <p:cNvSpPr/>
          <p:nvPr/>
        </p:nvSpPr>
        <p:spPr>
          <a:xfrm>
            <a:off x="19844" y="-580256"/>
            <a:ext cx="12192000" cy="7438256"/>
          </a:xfrm>
          <a:prstGeom prst="rect">
            <a:avLst/>
          </a:prstGeom>
          <a:gradFill flip="none" rotWithShape="1">
            <a:gsLst>
              <a:gs pos="2655">
                <a:schemeClr val="tx1">
                  <a:lumMod val="95000"/>
                  <a:lumOff val="5000"/>
                  <a:alpha val="0"/>
                </a:schemeClr>
              </a:gs>
              <a:gs pos="44256">
                <a:srgbClr val="1F1F1F">
                  <a:alpha val="36000"/>
                </a:srgbClr>
              </a:gs>
              <a:gs pos="76000">
                <a:schemeClr val="tx1">
                  <a:lumMod val="85000"/>
                  <a:lumOff val="15000"/>
                  <a:alpha val="88000"/>
                </a:schemeClr>
              </a:gs>
              <a:gs pos="98000">
                <a:schemeClr val="bg2">
                  <a:lumMod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B20527-0133-4213-9157-776E923CEBEA}"/>
              </a:ext>
            </a:extLst>
          </p:cNvPr>
          <p:cNvSpPr/>
          <p:nvPr/>
        </p:nvSpPr>
        <p:spPr>
          <a:xfrm>
            <a:off x="983432" y="4654877"/>
            <a:ext cx="10621180" cy="646331"/>
          </a:xfrm>
          <a:prstGeom prst="rect">
            <a:avLst/>
          </a:prstGeom>
          <a:ln w="38100" cap="sq" cmpd="dbl">
            <a:solidFill>
              <a:schemeClr val="bg1"/>
            </a:solidFill>
            <a:prstDash val="solid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3600" spc="3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基于</a:t>
            </a:r>
            <a:r>
              <a:rPr lang="en-US" altLang="zh-CN" sz="3600" spc="3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en-US" sz="3600" spc="3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的音视频播放器</a:t>
            </a:r>
            <a:r>
              <a:rPr lang="en-US" altLang="zh-CN" sz="3600" spc="3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en-US" sz="3600" spc="3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设计与实现</a:t>
            </a:r>
            <a:endParaRPr lang="zh-CN" altLang="en-US" sz="3200" spc="3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5182A52-8109-47A0-8074-19F4027B32AD}"/>
              </a:ext>
            </a:extLst>
          </p:cNvPr>
          <p:cNvSpPr txBox="1"/>
          <p:nvPr/>
        </p:nvSpPr>
        <p:spPr>
          <a:xfrm>
            <a:off x="951484" y="4028538"/>
            <a:ext cx="4300636" cy="461665"/>
          </a:xfrm>
          <a:prstGeom prst="rect">
            <a:avLst/>
          </a:prstGeom>
          <a:noFill/>
          <a:ln cap="sq">
            <a:noFill/>
            <a:prstDash val="solid"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毕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业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计</a:t>
            </a:r>
            <a:endParaRPr lang="en-US" altLang="zh-CN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795DEA1-A502-40AA-B8D7-9EFB089485CC}"/>
              </a:ext>
            </a:extLst>
          </p:cNvPr>
          <p:cNvSpPr txBox="1"/>
          <p:nvPr/>
        </p:nvSpPr>
        <p:spPr>
          <a:xfrm>
            <a:off x="7104112" y="5432346"/>
            <a:ext cx="5616624" cy="1172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报 告 人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张 壮 壮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班    级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物 联 网 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152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   号</a:t>
            </a:r>
            <a:r>
              <a:rPr lang="en-US" altLang="zh-CN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:1513062051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463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F5910E85-07D8-455E-92BB-9C51DEEF72B1}"/>
              </a:ext>
            </a:extLst>
          </p:cNvPr>
          <p:cNvSpPr>
            <a:spLocks noChangeAspect="1"/>
          </p:cNvSpPr>
          <p:nvPr/>
        </p:nvSpPr>
        <p:spPr>
          <a:xfrm>
            <a:off x="-96688" y="0"/>
            <a:ext cx="12288688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A022B2-4963-4556-AEF2-EB5DE76D525D}"/>
              </a:ext>
            </a:extLst>
          </p:cNvPr>
          <p:cNvSpPr/>
          <p:nvPr/>
        </p:nvSpPr>
        <p:spPr>
          <a:xfrm>
            <a:off x="0" y="0"/>
            <a:ext cx="12164392" cy="6858000"/>
          </a:xfrm>
          <a:prstGeom prst="rect">
            <a:avLst/>
          </a:prstGeom>
          <a:solidFill>
            <a:schemeClr val="bg2">
              <a:lumMod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7E9DA0-1ABA-41C5-8A69-5CD838BA5E8A}"/>
              </a:ext>
            </a:extLst>
          </p:cNvPr>
          <p:cNvSpPr txBox="1"/>
          <p:nvPr/>
        </p:nvSpPr>
        <p:spPr>
          <a:xfrm>
            <a:off x="2783632" y="1484784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include  &lt;</a:t>
            </a:r>
            <a:r>
              <a:rPr lang="en-US" altLang="zh-CN" sz="2400" dirty="0" err="1">
                <a:solidFill>
                  <a:schemeClr val="bg1"/>
                </a:solidFill>
              </a:rPr>
              <a:t>stdio.h</a:t>
            </a:r>
            <a:r>
              <a:rPr lang="en-US" altLang="zh-CN" sz="2400" dirty="0">
                <a:solidFill>
                  <a:schemeClr val="bg1"/>
                </a:solidFill>
              </a:rPr>
              <a:t>&gt;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main()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{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	</a:t>
            </a:r>
            <a:r>
              <a:rPr lang="en-US" altLang="zh-CN" sz="2400" dirty="0" err="1">
                <a:solidFill>
                  <a:schemeClr val="bg1"/>
                </a:solidFill>
              </a:rPr>
              <a:t>printf</a:t>
            </a:r>
            <a:r>
              <a:rPr lang="en-US" altLang="zh-CN" sz="2400" dirty="0">
                <a:solidFill>
                  <a:schemeClr val="bg1"/>
                </a:solidFill>
              </a:rPr>
              <a:t>(“</a:t>
            </a:r>
            <a:r>
              <a:rPr lang="zh-CN" altLang="en-US" sz="8000" dirty="0">
                <a:solidFill>
                  <a:schemeClr val="bg1"/>
                </a:solidFill>
              </a:rPr>
              <a:t>谢谢观看</a:t>
            </a:r>
            <a:r>
              <a:rPr lang="en-US" altLang="zh-CN" sz="2400" dirty="0">
                <a:solidFill>
                  <a:schemeClr val="bg1"/>
                </a:solidFill>
              </a:rPr>
              <a:t>\n”);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}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19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spect="1"/>
          </p:cNvSpPr>
          <p:nvPr/>
        </p:nvSpPr>
        <p:spPr>
          <a:xfrm>
            <a:off x="0" y="-635000"/>
            <a:ext cx="12192000" cy="812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-604157"/>
            <a:ext cx="12192000" cy="8128000"/>
          </a:xfrm>
          <a:prstGeom prst="rect">
            <a:avLst/>
          </a:prstGeom>
          <a:solidFill>
            <a:schemeClr val="tx1">
              <a:lumMod val="95000"/>
              <a:lumOff val="5000"/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886959" y="1293892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Ⅰ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86959" y="3058439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Ⅱ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86959" y="4822986"/>
            <a:ext cx="792088" cy="7865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Ⅲ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7392144" y="1293892"/>
            <a:ext cx="792088" cy="78657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Ⅳ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392144" y="3058439"/>
            <a:ext cx="792088" cy="78657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Ⅴ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19536" y="1268760"/>
            <a:ext cx="4752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266700" algn="l"/>
              </a:tabLst>
            </a:pPr>
            <a:r>
              <a:rPr lang="zh-CN" altLang="en-US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</a:t>
            </a:r>
            <a:r>
              <a:rPr lang="zh-CN" altLang="zh-CN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现状</a:t>
            </a:r>
            <a:r>
              <a:rPr lang="en-US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&amp;</a:t>
            </a: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发展</a:t>
            </a:r>
            <a:r>
              <a:rPr lang="zh-CN" altLang="zh-CN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趋势</a:t>
            </a:r>
            <a:r>
              <a:rPr lang="en-US" altLang="zh-CN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&amp;</a:t>
            </a:r>
            <a:r>
              <a:rPr lang="zh-CN" altLang="zh-CN" sz="32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意义</a:t>
            </a:r>
            <a:endParaRPr lang="en-US" altLang="zh-CN" sz="3200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19536" y="3017274"/>
            <a:ext cx="279500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基本内容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19536" y="4797855"/>
            <a:ext cx="403244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en-US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预计需要解决的难题</a:t>
            </a:r>
            <a:endParaRPr lang="en-US" altLang="zh-CN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  <a:p>
            <a:endParaRPr lang="zh-CN" altLang="en-US" sz="2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8400256" y="1268761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研究方法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00256" y="3002465"/>
            <a:ext cx="374441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技术路线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400256" y="4797855"/>
            <a:ext cx="345638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tabLst>
                <a:tab pos="266700" algn="l"/>
              </a:tabLst>
            </a:pPr>
            <a:r>
              <a:rPr lang="zh-CN" altLang="zh-CN" sz="32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工作条件</a:t>
            </a:r>
            <a:endParaRPr lang="zh-CN" altLang="en-US" sz="32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392144" y="4822986"/>
            <a:ext cx="792088" cy="78657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Ⅵ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64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435177" y="0"/>
            <a:ext cx="8756823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53362" y="2420888"/>
            <a:ext cx="83326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Ⅱ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基本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内容</a:t>
            </a:r>
            <a:endParaRPr lang="en-US" altLang="zh-CN" sz="2800" b="1" kern="1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等线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课题是基于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Android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设计的一个单机本地视频音乐播放器，使用的技术涉及到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xUtils3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Glide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[EventBus3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Picasso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000" dirty="0" err="1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ImageLoader</a:t>
            </a: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]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技术。本系统功能包括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本地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视频模块：自动扫描本地视频、播放、快进、搜索、亮度调节、点击事件、自动播放下一个，视频解码等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本地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音频模块：自动扫描本地音频、音频播放、歌词同步显示、随机顺序播放模式、快进、上一首下一首的切换，音频解码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…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362" y="260648"/>
            <a:ext cx="83494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Ⅰ 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课题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研究的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现状</a:t>
            </a:r>
            <a:r>
              <a:rPr lang="en-US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&amp;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发展趋势研</a:t>
            </a:r>
            <a:r>
              <a:rPr lang="en-US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&amp;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意义</a:t>
            </a:r>
            <a:endParaRPr lang="en-US" altLang="zh-CN" sz="2800" b="1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tabLst>
                <a:tab pos="266700" algn="l"/>
              </a:tabLst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随着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计算机的迅速发展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，音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视频的播放功能日渐重要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。但是诸如爱奇艺，腾讯视频的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APP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的越来越臃肿，本地视频的播放显得越来越困难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且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没有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简便的本地音视频播放器更大家使用，视频格式的不统一导致的诸多问题。</a:t>
            </a:r>
            <a:endParaRPr lang="zh-CN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" y="0"/>
            <a:ext cx="3429000" cy="3429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" y="3425745"/>
            <a:ext cx="3432255" cy="34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-2515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0D0D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  <a:gs pos="72000">
                <a:srgbClr val="0D0D0D">
                  <a:alpha val="91000"/>
                </a:srgbClr>
              </a:gs>
              <a:gs pos="44620">
                <a:srgbClr val="0D0D0D">
                  <a:alpha val="57000"/>
                </a:srgbClr>
              </a:gs>
              <a:gs pos="22000">
                <a:schemeClr val="tx1">
                  <a:lumMod val="95000"/>
                  <a:lumOff val="5000"/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D5750A-80B7-4FFF-B4B2-67489AF11CE0}"/>
              </a:ext>
            </a:extLst>
          </p:cNvPr>
          <p:cNvSpPr/>
          <p:nvPr/>
        </p:nvSpPr>
        <p:spPr>
          <a:xfrm>
            <a:off x="839416" y="2228322"/>
            <a:ext cx="792088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800" b="1" kern="100" dirty="0" smtClean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lphaLcPeriod"/>
            </a:pP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304800" algn="just">
              <a:lnSpc>
                <a:spcPts val="2200"/>
              </a:lnSpc>
              <a:spcAft>
                <a:spcPts val="0"/>
              </a:spcAft>
            </a:pPr>
            <a:endParaRPr lang="zh-CN" altLang="zh-CN" sz="1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5440" y="1268760"/>
            <a:ext cx="82089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Ⅲ 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预计</a:t>
            </a:r>
            <a:r>
              <a:rPr lang="zh-CN" altLang="en-US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需要解决的</a:t>
            </a:r>
            <a:r>
              <a:rPr lang="zh-CN" altLang="en-US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难题</a:t>
            </a:r>
            <a:endParaRPr lang="en-US" altLang="zh-CN" sz="2800" b="1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a.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音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视频开源的编码格式的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研究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b.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手机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界面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UI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绘制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c. 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不同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页面之间的</a:t>
            </a:r>
            <a:r>
              <a:rPr lang="zh-CN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切换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与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数据的初始化</a:t>
            </a:r>
            <a:endParaRPr lang="en-US" altLang="zh-CN" sz="20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d. </a:t>
            </a:r>
            <a:r>
              <a:rPr lang="zh-CN" altLang="en-US" sz="20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相关功能点的拆分</a:t>
            </a:r>
            <a:r>
              <a:rPr lang="zh-CN" altLang="zh-CN" sz="2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等</a:t>
            </a:r>
            <a:endParaRPr lang="en-US" altLang="zh-CN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34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0D0D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  <a:gs pos="72000">
                <a:srgbClr val="0D0D0D">
                  <a:alpha val="91000"/>
                </a:srgbClr>
              </a:gs>
              <a:gs pos="44620">
                <a:srgbClr val="0D0D0D">
                  <a:alpha val="57000"/>
                </a:srgbClr>
              </a:gs>
              <a:gs pos="22000">
                <a:schemeClr val="tx1">
                  <a:lumMod val="95000"/>
                  <a:lumOff val="5000"/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D5750A-80B7-4FFF-B4B2-67489AF11CE0}"/>
              </a:ext>
            </a:extLst>
          </p:cNvPr>
          <p:cNvSpPr/>
          <p:nvPr/>
        </p:nvSpPr>
        <p:spPr>
          <a:xfrm>
            <a:off x="839416" y="2228322"/>
            <a:ext cx="792088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800" b="1" kern="100" dirty="0" smtClean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lphaLcPeriod"/>
            </a:pP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304800" algn="just">
              <a:lnSpc>
                <a:spcPts val="2200"/>
              </a:lnSpc>
              <a:spcAft>
                <a:spcPts val="0"/>
              </a:spcAft>
            </a:pPr>
            <a:endParaRPr lang="zh-CN" altLang="zh-CN" sz="1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5440" y="1052735"/>
            <a:ext cx="7848872" cy="3962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Ⅳ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研究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方法</a:t>
            </a:r>
            <a:endParaRPr lang="zh-CN" altLang="zh-CN" sz="2800" b="1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等线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查找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音视频相关知识文献，学习相关的基础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知识 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课题深入理解，认清需求，拆分独立的功能点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研究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并分析实现功能所需使用的相关框架与技术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研究 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352425" algn="l"/>
              </a:tabLs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确定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使用的框架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e.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开始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实现单独的功能点，并对每一个功能点进行测试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即将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功能点进行整合，并进行最终的测试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g. 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撰写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论文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492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>
            <a:spLocks noChangeAspect="1"/>
          </p:cNvSpPr>
          <p:nvPr/>
        </p:nvSpPr>
        <p:spPr>
          <a:xfrm>
            <a:off x="-2468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18900" b="38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157958" y="908720"/>
            <a:ext cx="105305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启动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页面延迟两秒进入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主页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做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日期的显示欢迎界面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类似于豆瓣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app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启动页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快速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进入主页面，会实例化多个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设置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单例模式，从源头控制只能启动一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次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主页面的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布局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自定义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RadioButton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标题栏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绘制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自定义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类继承线性布局，把标题栏布局包在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里面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写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一个公共的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BasePager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各个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把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初始化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设置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设置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RadioGroup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的监听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根据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RadioGroup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监听切换不同的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12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读取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本地的视频，在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6.0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动态获取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权限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13.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VideoView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，封装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MediaPlayer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继承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SurfaceView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14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视频的播放完成的监听，播放出错等监听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1127448" y="915878"/>
            <a:ext cx="9615725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1127448" y="1316403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1157958" y="1772816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1127448" y="2117454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1127448" y="2517979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1127125" y="2924944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1127448" y="3319030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1127448" y="3719555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1127448" y="4120080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>
            <a:off x="1127448" y="4520605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1127448" y="492113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1127448" y="5321656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1127448" y="572218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1127448" y="612270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1127448" y="6523232"/>
            <a:ext cx="9615725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/>
          <p:cNvSpPr/>
          <p:nvPr/>
        </p:nvSpPr>
        <p:spPr>
          <a:xfrm>
            <a:off x="1208453" y="111438"/>
            <a:ext cx="206659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Ⅴ 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技术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路线</a:t>
            </a:r>
          </a:p>
        </p:txBody>
      </p:sp>
    </p:spTree>
    <p:extLst>
      <p:ext uri="{BB962C8B-B14F-4D97-AF65-F5344CB8AC3E}">
        <p14:creationId xmlns:p14="http://schemas.microsoft.com/office/powerpoint/2010/main" val="392181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>
            <a:spLocks noChangeAspect="1"/>
          </p:cNvSpPr>
          <p:nvPr/>
        </p:nvSpPr>
        <p:spPr>
          <a:xfrm>
            <a:off x="-2468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18900" b="38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1127448" y="908720"/>
            <a:ext cx="9615725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1127448" y="1309245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1127448" y="170977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1127448" y="2110296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1127448" y="251082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1127448" y="291134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1127448" y="3311872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1127448" y="371239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1127448" y="4112922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>
            <a:off x="1127448" y="451344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1127448" y="4913973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1127448" y="5314498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1127448" y="5715023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1127448" y="6115549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1127448" y="6516074"/>
            <a:ext cx="9615725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/>
          <p:cNvSpPr/>
          <p:nvPr/>
        </p:nvSpPr>
        <p:spPr>
          <a:xfrm>
            <a:off x="673633" y="164755"/>
            <a:ext cx="237436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3048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Ⅴ 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技术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路线</a:t>
            </a:r>
          </a:p>
        </p:txBody>
      </p:sp>
      <p:sp>
        <p:nvSpPr>
          <p:cNvPr id="2" name="矩形 1"/>
          <p:cNvSpPr/>
          <p:nvPr/>
        </p:nvSpPr>
        <p:spPr>
          <a:xfrm>
            <a:off x="1127448" y="908720"/>
            <a:ext cx="9119320" cy="6093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15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自定义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VideoView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视频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视频全屏和默认值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设定</a:t>
            </a:r>
            <a:endParaRPr lang="en-US" altLang="zh-CN" sz="20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16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手势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识别器，双击，单击，长按，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 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秒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自动隐藏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控制面板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17.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控制面板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绘制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18.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屏幕横切换生命周期的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屏蔽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Activity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生命周期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20.	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EventBus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的使用</a:t>
            </a:r>
            <a:endParaRPr lang="zh-CN" altLang="zh-CN" sz="20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21.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声音的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调节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22.	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亮度的调节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23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滑动屏幕改变声音和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亮度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24.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视频进度的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25.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解码框架简介：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ffmpeg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VLC,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Vitmaio</a:t>
            </a:r>
            <a:endParaRPr lang="zh-CN" altLang="zh-CN" sz="20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26.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读取本地音乐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 algn="just">
              <a:lnSpc>
                <a:spcPct val="130000"/>
              </a:lnSpc>
              <a:spcAft>
                <a:spcPts val="0"/>
              </a:spcAft>
              <a:buAutoNum type="arabicPeriod" startAt="27"/>
            </a:pP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播放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音乐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Service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lnSpc>
                <a:spcPct val="130000"/>
              </a:lnSpc>
              <a:buFontTx/>
              <a:buAutoNum type="arabicPeriod" startAt="27"/>
            </a:pPr>
            <a:r>
              <a:rPr lang="en-US" altLang="zh-CN" sz="2000" kern="1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ServiceConnection</a:t>
            </a: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的使用</a:t>
            </a:r>
            <a:endParaRPr lang="zh-CN" altLang="zh-CN" sz="20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30000"/>
              </a:lnSpc>
              <a:spcAft>
                <a:spcPts val="0"/>
              </a:spcAft>
              <a:buAutoNum type="arabicPeriod" startAt="27"/>
            </a:pPr>
            <a:endParaRPr lang="zh-CN" altLang="zh-CN" sz="20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7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>
            <a:spLocks noChangeAspect="1"/>
          </p:cNvSpPr>
          <p:nvPr/>
        </p:nvSpPr>
        <p:spPr>
          <a:xfrm>
            <a:off x="-2468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18900" b="38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1127448" y="917990"/>
            <a:ext cx="9615725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1127448" y="1318515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1127448" y="171904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1127448" y="2119566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1127448" y="2520091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1127448" y="292061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1127448" y="3321142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1127448" y="372166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1127448" y="4122192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>
            <a:off x="1127448" y="4522717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1127448" y="4923243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1127448" y="5323768"/>
            <a:ext cx="9615725" cy="0"/>
          </a:xfrm>
          <a:prstGeom prst="line">
            <a:avLst/>
          </a:prstGeom>
          <a:ln w="6350" cap="flat" cmpd="sng" algn="ctr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 100"/>
          <p:cNvSpPr/>
          <p:nvPr/>
        </p:nvSpPr>
        <p:spPr>
          <a:xfrm>
            <a:off x="745641" y="156170"/>
            <a:ext cx="237436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3048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Ⅴ 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技术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路线</a:t>
            </a:r>
          </a:p>
        </p:txBody>
      </p:sp>
      <p:sp>
        <p:nvSpPr>
          <p:cNvPr id="3" name="矩形 2"/>
          <p:cNvSpPr/>
          <p:nvPr/>
        </p:nvSpPr>
        <p:spPr>
          <a:xfrm>
            <a:off x="1187624" y="889421"/>
            <a:ext cx="9816752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29.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播放器歌曲</a:t>
            </a:r>
            <a:endParaRPr lang="en-US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30.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上一首，下一首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的切换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31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设置播放模式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随机、循环等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32.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通过广播获取当前播放歌曲的事件和名称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33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播放歌曲的进度更新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34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歌词显示控件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ShowLyricView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继承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kern="100" dirty="0" err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TextView</a:t>
            </a:r>
            <a:endParaRPr lang="zh-CN" altLang="zh-CN" sz="2000" kern="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35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	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绘制歌词</a:t>
            </a:r>
            <a:endParaRPr lang="en-US" altLang="zh-CN" sz="20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36.</a:t>
            </a:r>
            <a:r>
              <a:rPr lang="en-US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解析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歌词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一行一行的读取，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排序</a:t>
            </a:r>
            <a:r>
              <a:rPr lang="zh-CN" altLang="en-US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计算每句高亮显示的时间</a:t>
            </a:r>
            <a:endParaRPr lang="en-US" altLang="zh-CN" sz="20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37</a:t>
            </a: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歌词同步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38.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标题栏</a:t>
            </a:r>
            <a:endParaRPr lang="zh-CN" altLang="zh-CN" sz="20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39.</a:t>
            </a:r>
            <a:r>
              <a:rPr lang="en-US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zh-CN" sz="20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软件</a:t>
            </a:r>
            <a:r>
              <a:rPr lang="zh-CN" altLang="zh-CN" sz="20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退出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00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spect="1"/>
          </p:cNvSpPr>
          <p:nvPr/>
        </p:nvSpPr>
        <p:spPr>
          <a:xfrm>
            <a:off x="0" y="-633413"/>
            <a:ext cx="12192000" cy="8124826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97F28C-F9C0-4231-AD91-253A6316573E}"/>
              </a:ext>
            </a:extLst>
          </p:cNvPr>
          <p:cNvSpPr/>
          <p:nvPr/>
        </p:nvSpPr>
        <p:spPr>
          <a:xfrm>
            <a:off x="1343472" y="1628800"/>
            <a:ext cx="9698829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. PC</a:t>
            </a:r>
            <a:r>
              <a:rPr lang="zh-CN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机</a:t>
            </a:r>
            <a:endParaRPr lang="zh-CN" altLang="zh-CN" sz="24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熟悉 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java 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和 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en-US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的相关</a:t>
            </a:r>
            <a:r>
              <a:rPr lang="en-US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IDE</a:t>
            </a:r>
            <a:r>
              <a:rPr lang="zh-CN" altLang="en-US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的使用</a:t>
            </a:r>
            <a:endParaRPr lang="en-US" altLang="zh-CN" sz="2400" kern="1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altLang="zh-CN" sz="2400" kern="100" dirty="0" err="1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sqllite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数据库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的相关了解</a:t>
            </a:r>
            <a:endParaRPr lang="zh-CN" altLang="zh-CN" sz="24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4. 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具备</a:t>
            </a:r>
            <a:r>
              <a:rPr lang="zh-CN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一定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基础</a:t>
            </a:r>
            <a:r>
              <a:rPr lang="zh-CN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以及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ndroid 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开发基础</a:t>
            </a:r>
            <a:endParaRPr lang="en-US" altLang="zh-CN" sz="24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5. 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相关</a:t>
            </a:r>
            <a:r>
              <a:rPr lang="zh-CN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的书籍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文献</a:t>
            </a:r>
            <a:r>
              <a:rPr lang="zh-CN" altLang="en-US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与优秀开源框架的阅读</a:t>
            </a:r>
            <a:endParaRPr lang="en-US" altLang="zh-CN" sz="24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4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Android EventBus3.0 </a:t>
            </a:r>
            <a:r>
              <a:rPr lang="en-US" altLang="zh-CN" sz="2400" kern="100" dirty="0" err="1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RadioGroup</a:t>
            </a:r>
            <a:r>
              <a:rPr lang="zh-CN" altLang="zh-CN" sz="24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等</a:t>
            </a:r>
            <a:r>
              <a:rPr lang="zh-CN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技术的理解与</a:t>
            </a:r>
            <a:r>
              <a:rPr lang="zh-CN" altLang="zh-CN" sz="24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endParaRPr lang="en-US" altLang="zh-CN" sz="2400" dirty="0" smtClean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tabLst>
                <a:tab pos="266700" algn="l"/>
                <a:tab pos="288290" algn="l"/>
              </a:tabLst>
            </a:pPr>
            <a:r>
              <a:rPr lang="en-US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7. 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网络</a:t>
            </a:r>
            <a:r>
              <a:rPr lang="zh-CN" altLang="zh-CN" sz="2400" kern="1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编程</a:t>
            </a:r>
            <a:r>
              <a:rPr lang="zh-CN" altLang="zh-CN" sz="2400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基础</a:t>
            </a:r>
            <a:endParaRPr lang="en-US" altLang="zh-CN" sz="2400" kern="1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43472" y="495563"/>
            <a:ext cx="216918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66700" algn="l"/>
                <a:tab pos="288290" algn="l"/>
              </a:tabLst>
            </a:pPr>
            <a:r>
              <a:rPr lang="en-US" altLang="zh-CN" sz="2800" b="1" kern="1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等线 Light" panose="02010600030101010101" pitchFamily="2" charset="-122"/>
              </a:rPr>
              <a:t>Ⅵ </a:t>
            </a:r>
            <a:r>
              <a:rPr lang="zh-CN" altLang="zh-CN" sz="2800" b="1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工作</a:t>
            </a:r>
            <a:r>
              <a:rPr lang="zh-CN" altLang="zh-CN" sz="2800" b="1" kern="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等线" panose="02010600030101010101" pitchFamily="2" charset="-122"/>
              </a:rPr>
              <a:t>条件</a:t>
            </a:r>
          </a:p>
        </p:txBody>
      </p:sp>
    </p:spTree>
    <p:extLst>
      <p:ext uri="{BB962C8B-B14F-4D97-AF65-F5344CB8AC3E}">
        <p14:creationId xmlns:p14="http://schemas.microsoft.com/office/powerpoint/2010/main" val="124419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</TotalTime>
  <Words>646</Words>
  <Application>Microsoft Office PowerPoint</Application>
  <PresentationFormat>宽屏</PresentationFormat>
  <Paragraphs>97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等线 Light</vt:lpstr>
      <vt:lpstr>黑体</vt:lpstr>
      <vt:lpstr>宋体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lan zs</dc:creator>
  <cp:lastModifiedBy>张 壮</cp:lastModifiedBy>
  <cp:revision>34</cp:revision>
  <dcterms:created xsi:type="dcterms:W3CDTF">2019-03-07T11:18:43Z</dcterms:created>
  <dcterms:modified xsi:type="dcterms:W3CDTF">2019-03-08T02:23:30Z</dcterms:modified>
</cp:coreProperties>
</file>

<file path=docProps/thumbnail.jpeg>
</file>